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62" r:id="rId4"/>
    <p:sldId id="257" r:id="rId5"/>
    <p:sldId id="266" r:id="rId6"/>
    <p:sldId id="258" r:id="rId7"/>
    <p:sldId id="259" r:id="rId8"/>
    <p:sldId id="260" r:id="rId9"/>
    <p:sldId id="268" r:id="rId10"/>
    <p:sldId id="261" r:id="rId11"/>
    <p:sldId id="269" r:id="rId12"/>
    <p:sldId id="271" r:id="rId13"/>
    <p:sldId id="265" r:id="rId14"/>
    <p:sldId id="267" r:id="rId15"/>
    <p:sldId id="272" r:id="rId16"/>
    <p:sldId id="282" r:id="rId17"/>
    <p:sldId id="278" r:id="rId18"/>
    <p:sldId id="283" r:id="rId19"/>
    <p:sldId id="279" r:id="rId20"/>
    <p:sldId id="273" r:id="rId21"/>
    <p:sldId id="274" r:id="rId22"/>
    <p:sldId id="280" r:id="rId23"/>
    <p:sldId id="275" r:id="rId24"/>
    <p:sldId id="276" r:id="rId25"/>
    <p:sldId id="277"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DC69CB2-885C-4941-8DEC-919EE63DE046}" type="datetimeFigureOut">
              <a:rPr lang="en-US" smtClean="0"/>
              <a:pPr/>
              <a:t>12/1/2011</a:t>
            </a:fld>
            <a:endParaRPr lang="en-US"/>
          </a:p>
        </p:txBody>
      </p:sp>
      <p:sp>
        <p:nvSpPr>
          <p:cNvPr id="16" name="Slide Number Placeholder 15"/>
          <p:cNvSpPr>
            <a:spLocks noGrp="1"/>
          </p:cNvSpPr>
          <p:nvPr>
            <p:ph type="sldNum" sz="quarter" idx="11"/>
          </p:nvPr>
        </p:nvSpPr>
        <p:spPr/>
        <p:txBody>
          <a:bodyPr/>
          <a:lstStyle/>
          <a:p>
            <a:fld id="{4D6FFF0B-DE2C-4DA7-A011-730954E4BC0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C69CB2-885C-4941-8DEC-919EE63DE046}"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FF0B-DE2C-4DA7-A011-730954E4BC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C69CB2-885C-4941-8DEC-919EE63DE046}"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FF0B-DE2C-4DA7-A011-730954E4BC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DC69CB2-885C-4941-8DEC-919EE63DE046}" type="datetimeFigureOut">
              <a:rPr lang="en-US" smtClean="0"/>
              <a:pPr/>
              <a:t>12/1/2011</a:t>
            </a:fld>
            <a:endParaRPr lang="en-US"/>
          </a:p>
        </p:txBody>
      </p:sp>
      <p:sp>
        <p:nvSpPr>
          <p:cNvPr id="15" name="Slide Number Placeholder 14"/>
          <p:cNvSpPr>
            <a:spLocks noGrp="1"/>
          </p:cNvSpPr>
          <p:nvPr>
            <p:ph type="sldNum" sz="quarter" idx="15"/>
          </p:nvPr>
        </p:nvSpPr>
        <p:spPr/>
        <p:txBody>
          <a:bodyPr/>
          <a:lstStyle>
            <a:lvl1pPr algn="ctr">
              <a:defRPr/>
            </a:lvl1pPr>
          </a:lstStyle>
          <a:p>
            <a:fld id="{4D6FFF0B-DE2C-4DA7-A011-730954E4BC0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C69CB2-885C-4941-8DEC-919EE63DE046}"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FF0B-DE2C-4DA7-A011-730954E4BC0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C69CB2-885C-4941-8DEC-919EE63DE046}"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FFF0B-DE2C-4DA7-A011-730954E4BC0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6FFF0B-DE2C-4DA7-A011-730954E4BC0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DC69CB2-885C-4941-8DEC-919EE63DE046}" type="datetimeFigureOut">
              <a:rPr lang="en-US" smtClean="0"/>
              <a:pPr/>
              <a:t>12/1/2011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C69CB2-885C-4941-8DEC-919EE63DE046}" type="datetimeFigureOut">
              <a:rPr lang="en-US" smtClean="0"/>
              <a:pPr/>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FFF0B-DE2C-4DA7-A011-730954E4BC0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69CB2-885C-4941-8DEC-919EE63DE046}" type="datetimeFigureOut">
              <a:rPr lang="en-US" smtClean="0"/>
              <a:pPr/>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FFF0B-DE2C-4DA7-A011-730954E4BC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DC69CB2-885C-4941-8DEC-919EE63DE046}" type="datetimeFigureOut">
              <a:rPr lang="en-US" smtClean="0"/>
              <a:pPr/>
              <a:t>12/1/2011</a:t>
            </a:fld>
            <a:endParaRPr lang="en-US"/>
          </a:p>
        </p:txBody>
      </p:sp>
      <p:sp>
        <p:nvSpPr>
          <p:cNvPr id="9" name="Slide Number Placeholder 8"/>
          <p:cNvSpPr>
            <a:spLocks noGrp="1"/>
          </p:cNvSpPr>
          <p:nvPr>
            <p:ph type="sldNum" sz="quarter" idx="15"/>
          </p:nvPr>
        </p:nvSpPr>
        <p:spPr/>
        <p:txBody>
          <a:bodyPr/>
          <a:lstStyle/>
          <a:p>
            <a:fld id="{4D6FFF0B-DE2C-4DA7-A011-730954E4BC0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DC69CB2-885C-4941-8DEC-919EE63DE046}" type="datetimeFigureOut">
              <a:rPr lang="en-US" smtClean="0"/>
              <a:pPr/>
              <a:t>12/1/2011</a:t>
            </a:fld>
            <a:endParaRPr lang="en-US"/>
          </a:p>
        </p:txBody>
      </p:sp>
      <p:sp>
        <p:nvSpPr>
          <p:cNvPr id="9" name="Slide Number Placeholder 8"/>
          <p:cNvSpPr>
            <a:spLocks noGrp="1"/>
          </p:cNvSpPr>
          <p:nvPr>
            <p:ph type="sldNum" sz="quarter" idx="11"/>
          </p:nvPr>
        </p:nvSpPr>
        <p:spPr/>
        <p:txBody>
          <a:bodyPr/>
          <a:lstStyle/>
          <a:p>
            <a:fld id="{4D6FFF0B-DE2C-4DA7-A011-730954E4BC0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DC69CB2-885C-4941-8DEC-919EE63DE046}" type="datetimeFigureOut">
              <a:rPr lang="en-US" smtClean="0"/>
              <a:pPr/>
              <a:t>12/1/2011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D6FFF0B-DE2C-4DA7-A011-730954E4BC0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balancedequine.com.au/" TargetMode="External"/><Relationship Id="rId3" Type="http://schemas.openxmlformats.org/officeDocument/2006/relationships/hyperlink" Target="http://www.downunderhorsemanship.com/" TargetMode="External"/><Relationship Id="rId7" Type="http://schemas.openxmlformats.org/officeDocument/2006/relationships/hyperlink" Target="http://www.aanhcp.net/" TargetMode="External"/><Relationship Id="rId12" Type="http://schemas.openxmlformats.org/officeDocument/2006/relationships/hyperlink" Target="http://www.soulfulequine.com/" TargetMode="External"/><Relationship Id="rId2" Type="http://schemas.openxmlformats.org/officeDocument/2006/relationships/hyperlink" Target="http://www.parellinaturalhorsetraining.com/" TargetMode="External"/><Relationship Id="rId1" Type="http://schemas.openxmlformats.org/officeDocument/2006/relationships/slideLayout" Target="../slideLayouts/slideLayout2.xml"/><Relationship Id="rId6" Type="http://schemas.openxmlformats.org/officeDocument/2006/relationships/hyperlink" Target="http://www.naturalhorseworld.com/PaddockParadise.htm" TargetMode="External"/><Relationship Id="rId11" Type="http://schemas.openxmlformats.org/officeDocument/2006/relationships/hyperlink" Target="http://www.soulfulequine.com/to-blanket-your-horse-or-not-to-blanket-that-is-the-question/" TargetMode="External"/><Relationship Id="rId5" Type="http://schemas.openxmlformats.org/officeDocument/2006/relationships/hyperlink" Target="http://paddockparadise.wetpaint.com/" TargetMode="External"/><Relationship Id="rId10" Type="http://schemas.openxmlformats.org/officeDocument/2006/relationships/hyperlink" Target="mailto:dbr@diamondbranchboarding.com" TargetMode="External"/><Relationship Id="rId4" Type="http://schemas.openxmlformats.org/officeDocument/2006/relationships/hyperlink" Target="http://www.all-natural-horse-care.com/" TargetMode="External"/><Relationship Id="rId9" Type="http://schemas.openxmlformats.org/officeDocument/2006/relationships/hyperlink" Target="http://www.libertyprairie.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astureparadis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ll-natural-horse-car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905000"/>
            <a:ext cx="6400800" cy="4724400"/>
          </a:xfrm>
        </p:spPr>
        <p:txBody>
          <a:bodyPr/>
          <a:lstStyle/>
          <a:p>
            <a:r>
              <a:rPr lang="en-US" dirty="0" smtClean="0">
                <a:latin typeface="Andalus" pitchFamily="18" charset="-78"/>
                <a:cs typeface="Andalus" pitchFamily="18" charset="-78"/>
              </a:rPr>
              <a:t>Natural Horse Facility</a:t>
            </a:r>
          </a:p>
          <a:p>
            <a:r>
              <a:rPr lang="en-US" dirty="0" smtClean="0">
                <a:latin typeface="Andalus" pitchFamily="18" charset="-78"/>
                <a:cs typeface="Andalus" pitchFamily="18" charset="-78"/>
              </a:rPr>
              <a:t>5954 Brown Rd.</a:t>
            </a:r>
            <a:r>
              <a:rPr lang="en-US" dirty="0" smtClean="0">
                <a:latin typeface="Andalus" pitchFamily="18" charset="-78"/>
                <a:cs typeface="Andalus" pitchFamily="18" charset="-78"/>
              </a:rPr>
              <a:t> </a:t>
            </a:r>
            <a:r>
              <a:rPr lang="en-US" dirty="0" smtClean="0">
                <a:latin typeface="Andalus" pitchFamily="18" charset="-78"/>
                <a:cs typeface="Andalus" pitchFamily="18" charset="-78"/>
              </a:rPr>
              <a:t>Oxford, </a:t>
            </a:r>
            <a:r>
              <a:rPr lang="en-US" dirty="0" smtClean="0">
                <a:latin typeface="Andalus" pitchFamily="18" charset="-78"/>
                <a:cs typeface="Andalus" pitchFamily="18" charset="-78"/>
              </a:rPr>
              <a:t>Ohio 45056</a:t>
            </a: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Motto:    ..What should it be?..</a:t>
            </a:r>
            <a:endParaRPr lang="en-US" dirty="0">
              <a:latin typeface="Andalus" pitchFamily="18" charset="-78"/>
              <a:cs typeface="Andalus" pitchFamily="18" charset="-78"/>
            </a:endParaRPr>
          </a:p>
        </p:txBody>
      </p:sp>
      <p:sp>
        <p:nvSpPr>
          <p:cNvPr id="2" name="Title 1"/>
          <p:cNvSpPr>
            <a:spLocks noGrp="1"/>
          </p:cNvSpPr>
          <p:nvPr>
            <p:ph type="ctrTitle"/>
          </p:nvPr>
        </p:nvSpPr>
        <p:spPr>
          <a:xfrm>
            <a:off x="304800" y="381000"/>
            <a:ext cx="8305800" cy="1600200"/>
          </a:xfrm>
        </p:spPr>
        <p:txBody>
          <a:bodyPr>
            <a:normAutofit fontScale="90000"/>
          </a:bodyPr>
          <a:lstStyle/>
          <a:p>
            <a:r>
              <a:rPr lang="en-US" sz="8800" dirty="0" smtClean="0">
                <a:solidFill>
                  <a:schemeClr val="tx1">
                    <a:lumMod val="65000"/>
                    <a:lumOff val="35000"/>
                  </a:schemeClr>
                </a:solidFill>
                <a:latin typeface="French Script MT" pitchFamily="66" charset="0"/>
              </a:rPr>
              <a:t>Forest Ridge Stables</a:t>
            </a:r>
            <a:endParaRPr lang="en-US" sz="8800" dirty="0">
              <a:solidFill>
                <a:schemeClr val="tx1">
                  <a:lumMod val="65000"/>
                  <a:lumOff val="35000"/>
                </a:schemeClr>
              </a:solidFill>
              <a:latin typeface="French Script MT"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2362200" y="2743200"/>
            <a:ext cx="4038600" cy="2859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latin typeface="Andalus" pitchFamily="18" charset="-78"/>
                <a:cs typeface="Andalus" pitchFamily="18" charset="-78"/>
              </a:rPr>
              <a:t>We would like our horses to have 24/7 access to all elements, </a:t>
            </a:r>
            <a:r>
              <a:rPr lang="en-US" dirty="0">
                <a:latin typeface="Andalus" pitchFamily="18" charset="-78"/>
                <a:cs typeface="Andalus" pitchFamily="18" charset="-78"/>
              </a:rPr>
              <a:t>i</a:t>
            </a:r>
            <a:r>
              <a:rPr lang="en-US" dirty="0" smtClean="0">
                <a:latin typeface="Andalus" pitchFamily="18" charset="-78"/>
                <a:cs typeface="Andalus" pitchFamily="18" charset="-78"/>
              </a:rPr>
              <a:t>n return this will keep our horses much happier and healthier</a:t>
            </a:r>
          </a:p>
          <a:p>
            <a:r>
              <a:rPr lang="en-US" dirty="0" smtClean="0">
                <a:latin typeface="Andalus" pitchFamily="18" charset="-78"/>
                <a:cs typeface="Andalus" pitchFamily="18" charset="-78"/>
              </a:rPr>
              <a:t>Stalled horses can develop many different problems: Weaving, Pacing/Circling, Pawing, Cribbing, Crewing wood, aggression,  insufficient blood flow,  loss of bone density from lack of movement, hoof problems, respiratory infections, and the likeliness of each horse to catch or spread disease, etc</a:t>
            </a:r>
          </a:p>
          <a:p>
            <a:r>
              <a:rPr lang="en-US" dirty="0" smtClean="0">
                <a:latin typeface="Andalus" pitchFamily="18" charset="-78"/>
                <a:cs typeface="Andalus" pitchFamily="18" charset="-78"/>
              </a:rPr>
              <a:t>Blanketing your horse can damage the thermoregulatory system in their skin. This will then prevent each individual hair from standing to keep the horse warm. </a:t>
            </a:r>
          </a:p>
          <a:p>
            <a:r>
              <a:rPr lang="en-US" dirty="0" smtClean="0">
                <a:latin typeface="Andalus" pitchFamily="18" charset="-78"/>
                <a:cs typeface="Andalus" pitchFamily="18" charset="-78"/>
              </a:rPr>
              <a:t>When the hairs are standing they create a pocket of warm air between there skin and the tips of their hairs which will keep them warm throughout the season. The oils and grease in their fur will also help to keep them waterproof naturally so it is best to limit your bathing and grooming during the colder seasons. </a:t>
            </a:r>
          </a:p>
          <a:p>
            <a:endParaRPr lang="en-US" dirty="0" smtClean="0"/>
          </a:p>
        </p:txBody>
      </p:sp>
      <p:sp>
        <p:nvSpPr>
          <p:cNvPr id="2" name="Title 1"/>
          <p:cNvSpPr>
            <a:spLocks noGrp="1"/>
          </p:cNvSpPr>
          <p:nvPr>
            <p:ph type="title"/>
          </p:nvPr>
        </p:nvSpPr>
        <p:spPr/>
        <p:txBody>
          <a:bodyPr>
            <a:normAutofit/>
          </a:bodyPr>
          <a:lstStyle/>
          <a:p>
            <a:pPr algn="ctr"/>
            <a:r>
              <a:rPr lang="en-US" dirty="0" smtClean="0"/>
              <a:t>Sheltering/Blanketing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smtClean="0">
                <a:latin typeface="Andalus" pitchFamily="18" charset="-78"/>
                <a:cs typeface="Andalus" pitchFamily="18" charset="-78"/>
              </a:rPr>
              <a:t>Outside shelters for the horses option to use</a:t>
            </a:r>
          </a:p>
          <a:p>
            <a:pPr lvl="0"/>
            <a:r>
              <a:rPr lang="en-US" sz="3200" dirty="0" smtClean="0">
                <a:latin typeface="Andalus" pitchFamily="18" charset="-78"/>
                <a:cs typeface="Andalus" pitchFamily="18" charset="-78"/>
              </a:rPr>
              <a:t>Confidence arena for every ones use in building up their horse</a:t>
            </a:r>
          </a:p>
          <a:p>
            <a:pPr lvl="0"/>
            <a:r>
              <a:rPr lang="en-US" sz="3200" dirty="0" smtClean="0">
                <a:latin typeface="Andalus" pitchFamily="18" charset="-78"/>
                <a:cs typeface="Andalus" pitchFamily="18" charset="-78"/>
              </a:rPr>
              <a:t>More clinics for each horse and rider to grow and learn (We don’t know everything!)</a:t>
            </a:r>
          </a:p>
          <a:p>
            <a:pPr lvl="0"/>
            <a:r>
              <a:rPr lang="en-US" sz="3200" dirty="0" smtClean="0">
                <a:latin typeface="Andalus" pitchFamily="18" charset="-78"/>
                <a:cs typeface="Andalus" pitchFamily="18" charset="-78"/>
              </a:rPr>
              <a:t>Herb/Vegetable Garden to add with our horses supplements to keep them happy and healthy</a:t>
            </a:r>
          </a:p>
          <a:p>
            <a:endParaRPr lang="en-US" dirty="0"/>
          </a:p>
        </p:txBody>
      </p:sp>
      <p:sp>
        <p:nvSpPr>
          <p:cNvPr id="3" name="Title 2"/>
          <p:cNvSpPr>
            <a:spLocks noGrp="1"/>
          </p:cNvSpPr>
          <p:nvPr>
            <p:ph type="title"/>
          </p:nvPr>
        </p:nvSpPr>
        <p:spPr/>
        <p:txBody>
          <a:bodyPr/>
          <a:lstStyle/>
          <a:p>
            <a:pPr algn="ctr"/>
            <a:r>
              <a:rPr lang="en-US" dirty="0" smtClean="0"/>
              <a:t>Soon to come!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Basic/Pony Board </a:t>
            </a:r>
          </a:p>
          <a:p>
            <a:endParaRPr lang="en-US" dirty="0" smtClean="0"/>
          </a:p>
          <a:p>
            <a:r>
              <a:rPr lang="en-US" dirty="0" smtClean="0"/>
              <a:t>Pasture Board</a:t>
            </a:r>
          </a:p>
          <a:p>
            <a:endParaRPr lang="en-US" dirty="0" smtClean="0"/>
          </a:p>
          <a:p>
            <a:r>
              <a:rPr lang="en-US" dirty="0" smtClean="0"/>
              <a:t>Full Care Board</a:t>
            </a:r>
            <a:endParaRPr lang="en-US" dirty="0"/>
          </a:p>
        </p:txBody>
      </p:sp>
      <p:sp>
        <p:nvSpPr>
          <p:cNvPr id="3" name="Title 2"/>
          <p:cNvSpPr>
            <a:spLocks noGrp="1"/>
          </p:cNvSpPr>
          <p:nvPr>
            <p:ph type="title"/>
          </p:nvPr>
        </p:nvSpPr>
        <p:spPr/>
        <p:txBody>
          <a:bodyPr/>
          <a:lstStyle/>
          <a:p>
            <a:pPr algn="ctr"/>
            <a:r>
              <a:rPr lang="en-US" dirty="0" smtClean="0"/>
              <a:t>Boarding Rates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3733800" y="1676400"/>
            <a:ext cx="1724025" cy="18859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Questions?</a:t>
            </a:r>
            <a:endParaRPr lang="en-US" dirty="0"/>
          </a:p>
        </p:txBody>
      </p:sp>
      <p:sp>
        <p:nvSpPr>
          <p:cNvPr id="5" name="TextBox 4"/>
          <p:cNvSpPr txBox="1"/>
          <p:nvPr/>
        </p:nvSpPr>
        <p:spPr>
          <a:xfrm>
            <a:off x="838200" y="3886200"/>
            <a:ext cx="7543800" cy="2677656"/>
          </a:xfrm>
          <a:prstGeom prst="rect">
            <a:avLst/>
          </a:prstGeom>
          <a:noFill/>
        </p:spPr>
        <p:txBody>
          <a:bodyPr wrap="square" rtlCol="0">
            <a:spAutoFit/>
          </a:bodyPr>
          <a:lstStyle/>
          <a:p>
            <a:pPr algn="ctr"/>
            <a:r>
              <a:rPr lang="en-US" sz="2400" dirty="0" smtClean="0">
                <a:latin typeface="Andalus" pitchFamily="18" charset="-78"/>
                <a:cs typeface="Andalus" pitchFamily="18" charset="-78"/>
              </a:rPr>
              <a:t>Contacts:</a:t>
            </a:r>
          </a:p>
          <a:p>
            <a:pPr algn="ctr"/>
            <a:r>
              <a:rPr lang="en-US" sz="2400" dirty="0" smtClean="0">
                <a:latin typeface="Andalus" pitchFamily="18" charset="-78"/>
                <a:cs typeface="Andalus" pitchFamily="18" charset="-78"/>
              </a:rPr>
              <a:t>Barn Number (513)524-1319</a:t>
            </a:r>
          </a:p>
          <a:p>
            <a:pPr algn="ctr"/>
            <a:r>
              <a:rPr lang="en-US" sz="2400" dirty="0" smtClean="0">
                <a:latin typeface="Andalus" pitchFamily="18" charset="-78"/>
                <a:cs typeface="Andalus" pitchFamily="18" charset="-78"/>
              </a:rPr>
              <a:t>Rachel Holliday (513)833-5700</a:t>
            </a:r>
          </a:p>
          <a:p>
            <a:pPr algn="ctr"/>
            <a:r>
              <a:rPr lang="en-US" sz="2400" dirty="0" smtClean="0">
                <a:latin typeface="Andalus" pitchFamily="18" charset="-78"/>
                <a:cs typeface="Andalus" pitchFamily="18" charset="-78"/>
              </a:rPr>
              <a:t>Christine Kelly (513)255-2254</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hlinkClick r:id="rId2"/>
              </a:rPr>
              <a:t>http://www.parellinaturalhorsetraining.com/</a:t>
            </a:r>
            <a:endParaRPr lang="en-US" dirty="0" smtClean="0"/>
          </a:p>
          <a:p>
            <a:r>
              <a:rPr lang="en-US" dirty="0" smtClean="0">
                <a:hlinkClick r:id="rId3"/>
              </a:rPr>
              <a:t>http://www.downunderhorsemanship.com/</a:t>
            </a:r>
            <a:endParaRPr lang="en-US" dirty="0" smtClean="0"/>
          </a:p>
          <a:p>
            <a:r>
              <a:rPr lang="en-US" dirty="0" smtClean="0">
                <a:hlinkClick r:id="rId4"/>
              </a:rPr>
              <a:t>www.all-natural-horse-care.com</a:t>
            </a:r>
            <a:endParaRPr lang="en-US" dirty="0" smtClean="0"/>
          </a:p>
          <a:p>
            <a:r>
              <a:rPr lang="en-US" dirty="0" smtClean="0">
                <a:hlinkClick r:id="rId5"/>
              </a:rPr>
              <a:t>http://paddockparadise.wetpaint.com/</a:t>
            </a:r>
            <a:endParaRPr lang="en-US" dirty="0" smtClean="0"/>
          </a:p>
          <a:p>
            <a:r>
              <a:rPr lang="en-US" dirty="0" smtClean="0">
                <a:hlinkClick r:id="rId6"/>
              </a:rPr>
              <a:t>http://www.naturalhorseworld.com/PaddockParadise.htm</a:t>
            </a:r>
            <a:endParaRPr lang="en-US" dirty="0" smtClean="0"/>
          </a:p>
          <a:p>
            <a:r>
              <a:rPr lang="en-US" dirty="0" smtClean="0">
                <a:hlinkClick r:id="rId7"/>
              </a:rPr>
              <a:t>http://www.aanhcp.net/</a:t>
            </a:r>
            <a:endParaRPr lang="en-US" dirty="0" smtClean="0"/>
          </a:p>
          <a:p>
            <a:r>
              <a:rPr lang="en-US" dirty="0" smtClean="0">
                <a:hlinkClick r:id="rId8"/>
              </a:rPr>
              <a:t>http://balancedequine.com.au/</a:t>
            </a:r>
            <a:endParaRPr lang="en-US" dirty="0" smtClean="0"/>
          </a:p>
          <a:p>
            <a:r>
              <a:rPr lang="en-US" dirty="0" smtClean="0">
                <a:hlinkClick r:id="rId9"/>
              </a:rPr>
              <a:t>http://www.libertyprairie.com</a:t>
            </a:r>
            <a:endParaRPr lang="en-US" dirty="0" smtClean="0"/>
          </a:p>
          <a:p>
            <a:r>
              <a:rPr lang="en-US" dirty="0" smtClean="0">
                <a:hlinkClick r:id="rId10"/>
              </a:rPr>
              <a:t>dbr@diamondbranchboarding.com</a:t>
            </a:r>
            <a:endParaRPr lang="en-US" dirty="0" smtClean="0"/>
          </a:p>
          <a:p>
            <a:r>
              <a:rPr lang="en-US" dirty="0" smtClean="0">
                <a:hlinkClick r:id="rId11"/>
              </a:rPr>
              <a:t>http://www.soulfulequine.com/to-blanket-your-horse-or-not-to-blanket-that-is-the-question/</a:t>
            </a:r>
            <a:r>
              <a:rPr lang="en-US" dirty="0" smtClean="0"/>
              <a:t> </a:t>
            </a:r>
            <a:r>
              <a:rPr lang="en-US" dirty="0" smtClean="0">
                <a:hlinkClick r:id="rId12"/>
              </a:rPr>
              <a:t>http://www.soulfulequine.com/</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cs typeface="Andalus" pitchFamily="2" charset="-78"/>
              </a:rPr>
              <a:t>Want more Information?</a:t>
            </a:r>
            <a:endParaRPr lang="en-US" dirty="0">
              <a:cs typeface="Andalus"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cs typeface="Andalus" pitchFamily="2" charset="-78"/>
              </a:rPr>
              <a:t>Photos</a:t>
            </a:r>
            <a:endParaRPr lang="en-US" dirty="0">
              <a:cs typeface="Andalus" pitchFamily="2" charset="-78"/>
            </a:endParaRPr>
          </a:p>
        </p:txBody>
      </p:sp>
      <p:pic>
        <p:nvPicPr>
          <p:cNvPr id="6" name="Content Placeholder 5" descr="IMG_20111108_122934.jpg"/>
          <p:cNvPicPr>
            <a:picLocks noGrp="1" noChangeAspect="1"/>
          </p:cNvPicPr>
          <p:nvPr>
            <p:ph idx="1"/>
          </p:nvPr>
        </p:nvPicPr>
        <p:blipFill>
          <a:blip r:embed="rId2" cstate="print"/>
          <a:stretch>
            <a:fillRect/>
          </a:stretch>
        </p:blipFill>
        <p:spPr>
          <a:xfrm>
            <a:off x="1027176" y="1612392"/>
            <a:ext cx="7089648" cy="439521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cs typeface="Andalus" pitchFamily="2" charset="-78"/>
              </a:rPr>
              <a:t>Looking out of barn</a:t>
            </a:r>
            <a:endParaRPr lang="en-US" dirty="0">
              <a:cs typeface="Andalus" pitchFamily="2" charset="-78"/>
            </a:endParaRPr>
          </a:p>
        </p:txBody>
      </p:sp>
      <p:pic>
        <p:nvPicPr>
          <p:cNvPr id="4" name="Content Placeholder 3" descr="100_1262.JPG"/>
          <p:cNvPicPr>
            <a:picLocks noGrp="1" noChangeAspect="1"/>
          </p:cNvPicPr>
          <p:nvPr>
            <p:ph idx="1"/>
          </p:nvPr>
        </p:nvPicPr>
        <p:blipFill>
          <a:blip r:embed="rId2" cstate="print"/>
          <a:stretch>
            <a:fillRect/>
          </a:stretch>
        </p:blipFill>
        <p:spPr>
          <a:xfrm>
            <a:off x="1524000" y="1524000"/>
            <a:ext cx="6096000"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94.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Aisle 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96.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Aisle 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99.JPG"/>
          <p:cNvPicPr>
            <a:picLocks noGrp="1" noChangeAspect="1"/>
          </p:cNvPicPr>
          <p:nvPr>
            <p:ph idx="1"/>
          </p:nvPr>
        </p:nvPicPr>
        <p:blipFill>
          <a:blip r:embed="rId2" cstate="print"/>
          <a:stretch>
            <a:fillRect/>
          </a:stretch>
        </p:blipFill>
        <p:spPr>
          <a:xfrm>
            <a:off x="2857500" y="1524000"/>
            <a:ext cx="3429000" cy="4572000"/>
          </a:xfrm>
        </p:spPr>
      </p:pic>
      <p:sp>
        <p:nvSpPr>
          <p:cNvPr id="3" name="Title 2"/>
          <p:cNvSpPr>
            <a:spLocks noGrp="1"/>
          </p:cNvSpPr>
          <p:nvPr>
            <p:ph type="title"/>
          </p:nvPr>
        </p:nvSpPr>
        <p:spPr/>
        <p:txBody>
          <a:bodyPr/>
          <a:lstStyle/>
          <a:p>
            <a:pPr algn="ctr"/>
            <a:r>
              <a:rPr lang="en-US" dirty="0" smtClean="0"/>
              <a:t>Tack Room for Aisle 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smtClean="0">
                <a:latin typeface="Andalus" pitchFamily="18" charset="-78"/>
                <a:cs typeface="Andalus" pitchFamily="18" charset="-78"/>
              </a:rPr>
              <a:t># acres</a:t>
            </a:r>
          </a:p>
          <a:p>
            <a:pPr lvl="0"/>
            <a:r>
              <a:rPr lang="en-US" sz="2800" dirty="0" smtClean="0">
                <a:latin typeface="Andalus" pitchFamily="18" charset="-78"/>
                <a:cs typeface="Andalus" pitchFamily="18" charset="-78"/>
              </a:rPr>
              <a:t>Large barn with (#  size) stalls</a:t>
            </a:r>
          </a:p>
          <a:p>
            <a:pPr lvl="0"/>
            <a:r>
              <a:rPr lang="en-US" sz="2800" dirty="0" smtClean="0">
                <a:latin typeface="Andalus" pitchFamily="18" charset="-78"/>
                <a:cs typeface="Andalus" pitchFamily="18" charset="-78"/>
              </a:rPr>
              <a:t>(Size) Indoor arena</a:t>
            </a:r>
          </a:p>
          <a:p>
            <a:pPr lvl="0"/>
            <a:r>
              <a:rPr lang="en-US" sz="2800" dirty="0" smtClean="0">
                <a:latin typeface="Andalus" pitchFamily="18" charset="-78"/>
                <a:cs typeface="Andalus" pitchFamily="18" charset="-78"/>
              </a:rPr>
              <a:t>50ft </a:t>
            </a:r>
            <a:r>
              <a:rPr lang="en-US" sz="2800" dirty="0" err="1" smtClean="0">
                <a:latin typeface="Andalus" pitchFamily="18" charset="-78"/>
                <a:cs typeface="Andalus" pitchFamily="18" charset="-78"/>
              </a:rPr>
              <a:t>Roundpen</a:t>
            </a: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Wash Stall with hot/cold water</a:t>
            </a:r>
          </a:p>
          <a:p>
            <a:pPr lvl="0"/>
            <a:r>
              <a:rPr lang="en-US" sz="2800" dirty="0" smtClean="0">
                <a:latin typeface="Andalus" pitchFamily="18" charset="-78"/>
                <a:cs typeface="Andalus" pitchFamily="18" charset="-78"/>
              </a:rPr>
              <a:t>Tack Rooms on each side of the barn</a:t>
            </a:r>
          </a:p>
          <a:p>
            <a:pPr lvl="0"/>
            <a:r>
              <a:rPr lang="en-US" sz="2800" dirty="0" smtClean="0">
                <a:latin typeface="Andalus" pitchFamily="18" charset="-78"/>
                <a:cs typeface="Andalus" pitchFamily="18" charset="-78"/>
              </a:rPr>
              <a:t>Upstairs lounge/viewing area with kitchen and bathroom </a:t>
            </a:r>
            <a:r>
              <a:rPr lang="en-US" sz="2800" dirty="0" smtClean="0">
                <a:latin typeface="Andalus" pitchFamily="18" charset="-78"/>
                <a:cs typeface="Andalus" pitchFamily="18" charset="-78"/>
              </a:rPr>
              <a:t>&amp; </a:t>
            </a:r>
            <a:r>
              <a:rPr lang="en-US" sz="2800" dirty="0" smtClean="0">
                <a:latin typeface="Andalus" pitchFamily="18" charset="-78"/>
                <a:cs typeface="Andalus" pitchFamily="18" charset="-78"/>
              </a:rPr>
              <a:t>shower</a:t>
            </a:r>
          </a:p>
          <a:p>
            <a:pPr lvl="0"/>
            <a:r>
              <a:rPr lang="en-US" sz="2800" dirty="0" smtClean="0">
                <a:latin typeface="Andalus" pitchFamily="18" charset="-78"/>
                <a:cs typeface="Andalus" pitchFamily="18" charset="-78"/>
              </a:rPr>
              <a:t>Miles and Miles of beautiful trails </a:t>
            </a:r>
          </a:p>
          <a:p>
            <a:pPr lvl="0"/>
            <a:endParaRPr lang="en-US" sz="2800" dirty="0" smtClean="0">
              <a:latin typeface="Andalus" pitchFamily="18" charset="-78"/>
              <a:cs typeface="Andalus" pitchFamily="18" charset="-78"/>
            </a:endParaRPr>
          </a:p>
          <a:p>
            <a:endParaRPr lang="en-US" dirty="0"/>
          </a:p>
        </p:txBody>
      </p:sp>
      <p:sp>
        <p:nvSpPr>
          <p:cNvPr id="3" name="Title 2"/>
          <p:cNvSpPr>
            <a:spLocks noGrp="1"/>
          </p:cNvSpPr>
          <p:nvPr>
            <p:ph type="title"/>
          </p:nvPr>
        </p:nvSpPr>
        <p:spPr/>
        <p:txBody>
          <a:bodyPr/>
          <a:lstStyle/>
          <a:p>
            <a:pPr algn="ctr"/>
            <a:r>
              <a:rPr lang="en-US" dirty="0" smtClean="0"/>
              <a:t>Our Facility Includes…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66.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Aisle 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72.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Aisle 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11110_094914.jpg"/>
          <p:cNvPicPr>
            <a:picLocks noGrp="1" noChangeAspect="1"/>
          </p:cNvPicPr>
          <p:nvPr>
            <p:ph idx="1"/>
          </p:nvPr>
        </p:nvPicPr>
        <p:blipFill>
          <a:blip r:embed="rId2" cstate="print"/>
          <a:stretch>
            <a:fillRect/>
          </a:stretch>
        </p:blipFill>
        <p:spPr>
          <a:xfrm>
            <a:off x="1511405" y="1524000"/>
            <a:ext cx="6121190" cy="4572000"/>
          </a:xfrm>
        </p:spPr>
      </p:pic>
      <p:sp>
        <p:nvSpPr>
          <p:cNvPr id="3" name="Title 2"/>
          <p:cNvSpPr>
            <a:spLocks noGrp="1"/>
          </p:cNvSpPr>
          <p:nvPr>
            <p:ph type="title"/>
          </p:nvPr>
        </p:nvSpPr>
        <p:spPr/>
        <p:txBody>
          <a:bodyPr/>
          <a:lstStyle/>
          <a:p>
            <a:pPr algn="ctr"/>
            <a:r>
              <a:rPr lang="en-US" dirty="0" smtClean="0"/>
              <a:t>Tack Room for Aisle 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75.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Feed Room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74.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Barn Cats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1279.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pPr algn="ctr"/>
            <a:r>
              <a:rPr lang="en-US" dirty="0" smtClean="0"/>
              <a:t>P</a:t>
            </a:r>
            <a:r>
              <a:rPr lang="en-US" dirty="0" smtClean="0"/>
              <a:t>addocks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Arena</a:t>
            </a:r>
            <a:endParaRPr lang="en-US" dirty="0"/>
          </a:p>
        </p:txBody>
      </p:sp>
      <p:pic>
        <p:nvPicPr>
          <p:cNvPr id="1026" name="Picture 2" descr="C:\Users\BRENDE~1\AppData\Local\Temp\IMG_20111201_093749.jpg"/>
          <p:cNvPicPr>
            <a:picLocks noGrp="1" noChangeAspect="1" noChangeArrowheads="1"/>
          </p:cNvPicPr>
          <p:nvPr>
            <p:ph idx="1"/>
          </p:nvPr>
        </p:nvPicPr>
        <p:blipFill>
          <a:blip r:embed="rId2" cstate="print"/>
          <a:srcRect/>
          <a:stretch>
            <a:fillRect/>
          </a:stretch>
        </p:blipFill>
        <p:spPr bwMode="auto">
          <a:xfrm>
            <a:off x="1511405" y="1524000"/>
            <a:ext cx="6121190" cy="457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Wash Room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Lounge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Trails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ndalus" pitchFamily="18" charset="-78"/>
                <a:cs typeface="Andalus" pitchFamily="18" charset="-78"/>
              </a:rPr>
              <a:t>NH is working with your horse using natural training methods to create a strong bond with your horse without using fear or pain.</a:t>
            </a:r>
          </a:p>
          <a:p>
            <a:r>
              <a:rPr lang="en-US" dirty="0" smtClean="0">
                <a:latin typeface="Andalus" pitchFamily="18" charset="-78"/>
                <a:cs typeface="Andalus" pitchFamily="18" charset="-78"/>
              </a:rPr>
              <a:t>Using body language to communicate with your horse and rewarding the slightest try. </a:t>
            </a:r>
          </a:p>
          <a:p>
            <a:r>
              <a:rPr lang="en-US" dirty="0" smtClean="0">
                <a:latin typeface="Andalus" pitchFamily="18" charset="-78"/>
                <a:cs typeface="Andalus" pitchFamily="18" charset="-78"/>
              </a:rPr>
              <a:t>Our #1 goal is horse and human safety while training.</a:t>
            </a:r>
            <a:endParaRPr lang="en-US" dirty="0">
              <a:latin typeface="Andalus" pitchFamily="18" charset="-78"/>
              <a:cs typeface="Andalus" pitchFamily="18" charset="-78"/>
            </a:endParaRPr>
          </a:p>
        </p:txBody>
      </p:sp>
      <p:sp>
        <p:nvSpPr>
          <p:cNvPr id="2" name="Title 1"/>
          <p:cNvSpPr>
            <a:spLocks noGrp="1"/>
          </p:cNvSpPr>
          <p:nvPr>
            <p:ph type="title"/>
          </p:nvPr>
        </p:nvSpPr>
        <p:spPr/>
        <p:txBody>
          <a:bodyPr>
            <a:normAutofit/>
          </a:bodyPr>
          <a:lstStyle/>
          <a:p>
            <a:r>
              <a:rPr lang="en-US" dirty="0" smtClean="0"/>
              <a:t>What is Natural Horsemanship?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latin typeface="Andalus" pitchFamily="18" charset="-78"/>
                <a:cs typeface="Andalus" pitchFamily="18" charset="-78"/>
              </a:rPr>
              <a:t>24 hour/day full turnout with a herd</a:t>
            </a:r>
          </a:p>
          <a:p>
            <a:pPr lvl="0"/>
            <a:r>
              <a:rPr lang="en-US" dirty="0">
                <a:latin typeface="Andalus" pitchFamily="18" charset="-78"/>
                <a:cs typeface="Andalus" pitchFamily="18" charset="-78"/>
              </a:rPr>
              <a:t>no stall confinement</a:t>
            </a:r>
          </a:p>
          <a:p>
            <a:pPr lvl="0"/>
            <a:r>
              <a:rPr lang="en-US" dirty="0">
                <a:latin typeface="Andalus" pitchFamily="18" charset="-78"/>
                <a:cs typeface="Andalus" pitchFamily="18" charset="-78"/>
              </a:rPr>
              <a:t>varied terrain to support a healthy barefoot trim</a:t>
            </a:r>
          </a:p>
          <a:p>
            <a:pPr lvl="0"/>
            <a:r>
              <a:rPr lang="en-US" dirty="0">
                <a:latin typeface="Andalus" pitchFamily="18" charset="-78"/>
                <a:cs typeface="Andalus" pitchFamily="18" charset="-78"/>
              </a:rPr>
              <a:t>free choice feedings at ground level</a:t>
            </a:r>
          </a:p>
          <a:p>
            <a:pPr lvl="0"/>
            <a:r>
              <a:rPr lang="en-US" dirty="0">
                <a:latin typeface="Andalus" pitchFamily="18" charset="-78"/>
                <a:cs typeface="Andalus" pitchFamily="18" charset="-78"/>
              </a:rPr>
              <a:t>access to natural </a:t>
            </a:r>
            <a:r>
              <a:rPr lang="en-US" dirty="0" smtClean="0">
                <a:latin typeface="Andalus" pitchFamily="18" charset="-78"/>
                <a:cs typeface="Andalus" pitchFamily="18" charset="-78"/>
              </a:rPr>
              <a:t>minerals</a:t>
            </a:r>
          </a:p>
          <a:p>
            <a:pPr lvl="0"/>
            <a:r>
              <a:rPr lang="en-US" dirty="0" smtClean="0">
                <a:latin typeface="Andalus" pitchFamily="18" charset="-78"/>
                <a:cs typeface="Andalus" pitchFamily="18" charset="-78"/>
              </a:rPr>
              <a:t>naturally balanced meals adding supplements where needed</a:t>
            </a:r>
            <a:endParaRPr lang="en-US" dirty="0">
              <a:latin typeface="Andalus" pitchFamily="18" charset="-78"/>
              <a:cs typeface="Andalus" pitchFamily="18" charset="-78"/>
            </a:endParaRPr>
          </a:p>
          <a:p>
            <a:pPr lvl="0"/>
            <a:r>
              <a:rPr lang="en-US" dirty="0">
                <a:latin typeface="Andalus" pitchFamily="18" charset="-78"/>
                <a:cs typeface="Andalus" pitchFamily="18" charset="-78"/>
              </a:rPr>
              <a:t>exposure to all weather conditions with free access to natural or manmade shelter, with the exception of elderly or frail animals, no artificial horse clothing</a:t>
            </a:r>
          </a:p>
          <a:p>
            <a:pPr lvl="0"/>
            <a:r>
              <a:rPr lang="en-US" dirty="0">
                <a:latin typeface="Andalus" pitchFamily="18" charset="-78"/>
                <a:cs typeface="Andalus" pitchFamily="18" charset="-78"/>
              </a:rPr>
              <a:t>a chemical free environment</a:t>
            </a:r>
          </a:p>
          <a:p>
            <a:pPr lvl="0"/>
            <a:r>
              <a:rPr lang="en-US" dirty="0">
                <a:latin typeface="Andalus" pitchFamily="18" charset="-78"/>
                <a:cs typeface="Andalus" pitchFamily="18" charset="-78"/>
              </a:rPr>
              <a:t>limited use of synthetic pharmaceuticals</a:t>
            </a:r>
          </a:p>
          <a:p>
            <a:pPr lvl="0"/>
            <a:r>
              <a:rPr lang="en-US" dirty="0">
                <a:latin typeface="Andalus" pitchFamily="18" charset="-78"/>
                <a:cs typeface="Andalus" pitchFamily="18" charset="-78"/>
              </a:rPr>
              <a:t>natural horsemanship methods of human interaction</a:t>
            </a:r>
          </a:p>
          <a:p>
            <a:endParaRPr lang="en-US" dirty="0"/>
          </a:p>
        </p:txBody>
      </p:sp>
      <p:sp>
        <p:nvSpPr>
          <p:cNvPr id="2" name="Title 1"/>
          <p:cNvSpPr>
            <a:spLocks noGrp="1"/>
          </p:cNvSpPr>
          <p:nvPr>
            <p:ph type="title"/>
          </p:nvPr>
        </p:nvSpPr>
        <p:spPr>
          <a:xfrm>
            <a:off x="457200" y="457200"/>
            <a:ext cx="8305800" cy="914400"/>
          </a:xfrm>
        </p:spPr>
        <p:txBody>
          <a:bodyPr>
            <a:normAutofit fontScale="90000"/>
          </a:bodyPr>
          <a:lstStyle/>
          <a:p>
            <a:pPr algn="ctr"/>
            <a:r>
              <a:rPr lang="en-US" dirty="0" smtClean="0"/>
              <a:t>What does it mean to be a natural horse facility?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562600"/>
          </a:xfrm>
        </p:spPr>
        <p:txBody>
          <a:bodyPr>
            <a:normAutofit fontScale="25000" lnSpcReduction="20000"/>
          </a:bodyPr>
          <a:lstStyle/>
          <a:p>
            <a:r>
              <a:rPr lang="en-US" sz="6400" b="1" cap="all" dirty="0" smtClean="0">
                <a:latin typeface="Andalus" pitchFamily="18" charset="-78"/>
                <a:cs typeface="Andalus" pitchFamily="18" charset="-78"/>
              </a:rPr>
              <a:t>P</a:t>
            </a:r>
            <a:r>
              <a:rPr lang="en-US" sz="6400" b="1" dirty="0" smtClean="0">
                <a:latin typeface="Andalus" pitchFamily="18" charset="-78"/>
                <a:cs typeface="Andalus" pitchFamily="18" charset="-78"/>
              </a:rPr>
              <a:t>addock Paradise </a:t>
            </a:r>
            <a:r>
              <a:rPr lang="en-US" sz="6400" dirty="0" smtClean="0">
                <a:latin typeface="Andalus" pitchFamily="18" charset="-78"/>
                <a:cs typeface="Andalus" pitchFamily="18" charset="-78"/>
              </a:rPr>
              <a:t>is both a term and a concept used to describe a natural &amp; humane way to keep healthy, happy horses based upon the lives of the wild, free-roaming horses in the U.S. Great Basin.</a:t>
            </a:r>
            <a:r>
              <a:rPr lang="en-US" sz="6400" dirty="0" smtClean="0">
                <a:solidFill>
                  <a:schemeClr val="accent5">
                    <a:lumMod val="75000"/>
                  </a:schemeClr>
                </a:solidFill>
                <a:latin typeface="Andalus" pitchFamily="18" charset="-78"/>
                <a:cs typeface="Andalus" pitchFamily="18" charset="-78"/>
              </a:rPr>
              <a:t>  The premise of a natural boarding model is to provide safe, humane, living conditions which use the horse's natural instincts to stimulate and facilitate movement and other behaviors that are essential to a </a:t>
            </a:r>
            <a:r>
              <a:rPr lang="en-US" sz="6400" dirty="0" err="1" smtClean="0">
                <a:solidFill>
                  <a:schemeClr val="accent5">
                    <a:lumMod val="75000"/>
                  </a:schemeClr>
                </a:solidFill>
                <a:latin typeface="Andalus" pitchFamily="18" charset="-78"/>
                <a:cs typeface="Andalus" pitchFamily="18" charset="-78"/>
              </a:rPr>
              <a:t>biodynamically</a:t>
            </a:r>
            <a:r>
              <a:rPr lang="en-US" sz="6400" dirty="0" smtClean="0">
                <a:solidFill>
                  <a:schemeClr val="accent5">
                    <a:lumMod val="75000"/>
                  </a:schemeClr>
                </a:solidFill>
                <a:latin typeface="Andalus" pitchFamily="18" charset="-78"/>
                <a:cs typeface="Andalus" pitchFamily="18" charset="-78"/>
              </a:rPr>
              <a:t> sound horse.</a:t>
            </a:r>
            <a:r>
              <a:rPr lang="en-US" sz="6400" dirty="0" smtClean="0">
                <a:latin typeface="Andalus" pitchFamily="18" charset="-78"/>
                <a:cs typeface="Andalus" pitchFamily="18" charset="-78"/>
              </a:rPr>
              <a:t/>
            </a:r>
            <a:br>
              <a:rPr lang="en-US" sz="6400" dirty="0" smtClean="0">
                <a:latin typeface="Andalus" pitchFamily="18" charset="-78"/>
                <a:cs typeface="Andalus" pitchFamily="18" charset="-78"/>
              </a:rPr>
            </a:br>
            <a:r>
              <a:rPr lang="en-US" sz="6400" dirty="0" smtClean="0">
                <a:latin typeface="Andalus" pitchFamily="18" charset="-78"/>
                <a:cs typeface="Andalus" pitchFamily="18" charset="-78"/>
              </a:rPr>
              <a:t>Based upon numerous studies of the wild horse, research shows that horses will thrive physically, mentally and emotionally if kept in an environment that takes into consideration the most basic elements of their natural world by situating and propelling them into forward movement. According to Jackson, who founded the American Association of Natural Hoof Care Practitioners (AANHCP) in 2002, the hoof is adaptively cross-linked to the nexus of natural behavior and movement and can be restored to its native integrity and soundness by putting horses in such a simulated natural environment. </a:t>
            </a:r>
            <a:br>
              <a:rPr lang="en-US" sz="6400" dirty="0" smtClean="0">
                <a:latin typeface="Andalus" pitchFamily="18" charset="-78"/>
                <a:cs typeface="Andalus" pitchFamily="18" charset="-78"/>
              </a:rPr>
            </a:br>
            <a:r>
              <a:rPr lang="en-US" sz="6400" dirty="0" smtClean="0">
                <a:solidFill>
                  <a:schemeClr val="accent5">
                    <a:lumMod val="75000"/>
                  </a:schemeClr>
                </a:solidFill>
                <a:latin typeface="Andalus" pitchFamily="18" charset="-78"/>
                <a:cs typeface="Andalus" pitchFamily="18" charset="-78"/>
              </a:rPr>
              <a:t>Natural horse boarding is unlike a traditional horse keeping situation with stalls, small paddocks and/or lush green pastures (founder traps!), and is designed to encourage horses' natural behavior -- such as movement through the creation of a series of paths with a quantity of various stimuli such as strategically placed feeding spots and watering holes that are incorporated within or alongside the track in order to activate curiosity or movement.</a:t>
            </a:r>
            <a:r>
              <a:rPr lang="en-US" sz="6400" dirty="0" smtClean="0">
                <a:latin typeface="Andalus" pitchFamily="18" charset="-78"/>
                <a:cs typeface="Andalus" pitchFamily="18" charset="-78"/>
              </a:rPr>
              <a:t/>
            </a:r>
            <a:br>
              <a:rPr lang="en-US" sz="6400" dirty="0" smtClean="0">
                <a:latin typeface="Andalus" pitchFamily="18" charset="-78"/>
                <a:cs typeface="Andalus" pitchFamily="18" charset="-78"/>
              </a:rPr>
            </a:br>
            <a:r>
              <a:rPr lang="en-US" sz="6400" dirty="0" smtClean="0">
                <a:latin typeface="Andalus" pitchFamily="18" charset="-78"/>
                <a:cs typeface="Andalus" pitchFamily="18" charset="-78"/>
              </a:rPr>
              <a:t>Natural horse care practices include elements of natural hoof care, encouraging a herd mentality, providing small amounts of food strategically placed and available throughout the day in order to encourage foraging behavior, providing and maintaining a watering hole near or at the source of drinking water, behaviors related to horses as prey animals, relative dominance (pecking order), grooming within the herd, resting and sleeping behaviors.    </a:t>
            </a:r>
          </a:p>
          <a:p>
            <a:r>
              <a:rPr lang="en-US" sz="6400" dirty="0" smtClean="0">
                <a:latin typeface="Andalus" pitchFamily="18" charset="-78"/>
                <a:cs typeface="Andalus" pitchFamily="18" charset="-78"/>
              </a:rPr>
              <a:t>- Anya </a:t>
            </a:r>
            <a:r>
              <a:rPr lang="en-US" sz="6400" dirty="0" err="1" smtClean="0">
                <a:latin typeface="Andalus" pitchFamily="18" charset="-78"/>
                <a:cs typeface="Andalus" pitchFamily="18" charset="-78"/>
              </a:rPr>
              <a:t>Lav</a:t>
            </a:r>
            <a:r>
              <a:rPr lang="en-US" sz="6400" dirty="0" smtClean="0">
                <a:latin typeface="Andalus" pitchFamily="18" charset="-78"/>
                <a:cs typeface="Andalus" pitchFamily="18" charset="-78"/>
              </a:rPr>
              <a:t>  (</a:t>
            </a:r>
            <a:r>
              <a:rPr lang="en-US" sz="6400" dirty="0" smtClean="0">
                <a:latin typeface="Andalus" pitchFamily="18" charset="-78"/>
                <a:cs typeface="Andalus" pitchFamily="18" charset="-78"/>
                <a:hlinkClick r:id="rId2"/>
              </a:rPr>
              <a:t>www.pastureparadise.com</a:t>
            </a:r>
            <a:r>
              <a:rPr lang="en-US" sz="6400" dirty="0" smtClean="0">
                <a:latin typeface="Andalus" pitchFamily="18" charset="-78"/>
                <a:cs typeface="Andalus" pitchFamily="18" charset="-78"/>
              </a:rPr>
              <a:t>)</a:t>
            </a:r>
          </a:p>
          <a:p>
            <a:endParaRPr lang="en-US" sz="5600" dirty="0" smtClean="0"/>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sz="3200" dirty="0" smtClean="0"/>
              <a:t>What does it mean to be a natural horse facility</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ndalus" pitchFamily="18" charset="-78"/>
                <a:cs typeface="Andalus" pitchFamily="18" charset="-78"/>
              </a:rPr>
              <a:t>Track System that allows our horses to move continuously finding grazing, rolling, water, and mineral spots along the way</a:t>
            </a:r>
          </a:p>
          <a:p>
            <a:r>
              <a:rPr lang="en-US" dirty="0" smtClean="0">
                <a:latin typeface="Andalus" pitchFamily="18" charset="-78"/>
                <a:cs typeface="Andalus" pitchFamily="18" charset="-78"/>
              </a:rPr>
              <a:t>Sand, Gravel, Mud are on the tracks to help with a natural hoof care</a:t>
            </a:r>
          </a:p>
          <a:p>
            <a:r>
              <a:rPr lang="en-US" dirty="0" smtClean="0">
                <a:latin typeface="Andalus" pitchFamily="18" charset="-78"/>
                <a:cs typeface="Andalus" pitchFamily="18" charset="-78"/>
              </a:rPr>
              <a:t>Slow feeders to provide movement and continuous grazing</a:t>
            </a:r>
          </a:p>
          <a:p>
            <a:r>
              <a:rPr lang="en-US" dirty="0" smtClean="0">
                <a:latin typeface="Andalus" pitchFamily="18" charset="-78"/>
                <a:cs typeface="Andalus" pitchFamily="18" charset="-78"/>
              </a:rPr>
              <a:t>Redman Rock Salt in various spots </a:t>
            </a:r>
          </a:p>
          <a:p>
            <a:r>
              <a:rPr lang="en-US" dirty="0" smtClean="0">
                <a:latin typeface="Andalus" pitchFamily="18" charset="-78"/>
                <a:cs typeface="Andalus" pitchFamily="18" charset="-78"/>
              </a:rPr>
              <a:t>Access to water for drinking and moisture to feet</a:t>
            </a:r>
            <a:endParaRPr lang="en-US" dirty="0">
              <a:latin typeface="Andalus" pitchFamily="18" charset="-78"/>
              <a:cs typeface="Andalus" pitchFamily="18" charset="-78"/>
            </a:endParaRPr>
          </a:p>
        </p:txBody>
      </p:sp>
      <p:sp>
        <p:nvSpPr>
          <p:cNvPr id="2" name="Title 1"/>
          <p:cNvSpPr>
            <a:spLocks noGrp="1"/>
          </p:cNvSpPr>
          <p:nvPr>
            <p:ph type="title"/>
          </p:nvPr>
        </p:nvSpPr>
        <p:spPr/>
        <p:txBody>
          <a:bodyPr/>
          <a:lstStyle/>
          <a:p>
            <a:pPr algn="ctr"/>
            <a:r>
              <a:rPr lang="en-US" dirty="0" smtClean="0"/>
              <a:t>Pasture Paradise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867400"/>
          </a:xfrm>
        </p:spPr>
        <p:txBody>
          <a:bodyPr>
            <a:noAutofit/>
          </a:bodyPr>
          <a:lstStyle/>
          <a:p>
            <a:r>
              <a:rPr lang="en-US" sz="1400" dirty="0" smtClean="0">
                <a:latin typeface="Andalus" pitchFamily="18" charset="-78"/>
                <a:cs typeface="Andalus" pitchFamily="18" charset="-78"/>
              </a:rPr>
              <a:t>There are </a:t>
            </a:r>
            <a:r>
              <a:rPr lang="en-US" sz="1400" b="1" dirty="0" smtClean="0">
                <a:latin typeface="Andalus" pitchFamily="18" charset="-78"/>
                <a:cs typeface="Andalus" pitchFamily="18" charset="-78"/>
              </a:rPr>
              <a:t>many benefits</a:t>
            </a:r>
            <a:r>
              <a:rPr lang="en-US" sz="1400" dirty="0" smtClean="0">
                <a:latin typeface="Andalus" pitchFamily="18" charset="-78"/>
                <a:cs typeface="Andalus" pitchFamily="18" charset="-78"/>
              </a:rPr>
              <a:t> to keeping your horse barefoot including:</a:t>
            </a:r>
          </a:p>
          <a:p>
            <a:pPr>
              <a:buNone/>
            </a:pPr>
            <a:r>
              <a:rPr lang="en-US" sz="1400" b="1" dirty="0" smtClean="0">
                <a:latin typeface="Andalus" pitchFamily="18" charset="-78"/>
                <a:cs typeface="Andalus" pitchFamily="18" charset="-78"/>
              </a:rPr>
              <a:t>		Improved blood flow</a:t>
            </a:r>
            <a:r>
              <a:rPr lang="en-US" sz="1400" dirty="0" smtClean="0">
                <a:latin typeface="Andalus" pitchFamily="18" charset="-78"/>
                <a:cs typeface="Andalus" pitchFamily="18" charset="-78"/>
              </a:rPr>
              <a:t> which improved horse's overall health. </a:t>
            </a:r>
          </a:p>
          <a:p>
            <a:pPr>
              <a:buNone/>
            </a:pPr>
            <a:r>
              <a:rPr lang="en-US" sz="1400" b="1" dirty="0" smtClean="0">
                <a:latin typeface="Andalus" pitchFamily="18" charset="-78"/>
                <a:cs typeface="Andalus" pitchFamily="18" charset="-78"/>
              </a:rPr>
              <a:t>		Healthy, strong horn</a:t>
            </a:r>
            <a:r>
              <a:rPr lang="en-US" sz="1400" dirty="0" smtClean="0">
                <a:latin typeface="Andalus" pitchFamily="18" charset="-78"/>
                <a:cs typeface="Andalus" pitchFamily="18" charset="-78"/>
              </a:rPr>
              <a:t> (hoof walls). </a:t>
            </a:r>
          </a:p>
          <a:p>
            <a:pPr>
              <a:buNone/>
            </a:pPr>
            <a:r>
              <a:rPr lang="en-US" sz="1400" b="1" dirty="0" smtClean="0">
                <a:latin typeface="Andalus" pitchFamily="18" charset="-78"/>
                <a:cs typeface="Andalus" pitchFamily="18" charset="-78"/>
              </a:rPr>
              <a:t>		Greater shock absorption</a:t>
            </a:r>
            <a:r>
              <a:rPr lang="en-US" sz="1400" dirty="0" smtClean="0">
                <a:latin typeface="Andalus" pitchFamily="18" charset="-78"/>
                <a:cs typeface="Andalus" pitchFamily="18" charset="-78"/>
              </a:rPr>
              <a:t> so fewer concussion related injuries. </a:t>
            </a:r>
          </a:p>
          <a:p>
            <a:pPr>
              <a:buNone/>
            </a:pPr>
            <a:r>
              <a:rPr lang="en-US" sz="1400" b="1" dirty="0" smtClean="0">
                <a:latin typeface="Andalus" pitchFamily="18" charset="-78"/>
                <a:cs typeface="Andalus" pitchFamily="18" charset="-78"/>
              </a:rPr>
              <a:t>		Quicker heart rate recovery time</a:t>
            </a:r>
            <a:r>
              <a:rPr lang="en-US" sz="1400" dirty="0" smtClean="0">
                <a:latin typeface="Andalus" pitchFamily="18" charset="-78"/>
                <a:cs typeface="Andalus" pitchFamily="18" charset="-78"/>
              </a:rPr>
              <a:t> after exercise. </a:t>
            </a:r>
          </a:p>
          <a:p>
            <a:pPr>
              <a:buNone/>
            </a:pPr>
            <a:r>
              <a:rPr lang="en-US" sz="1400" b="1" dirty="0" smtClean="0">
                <a:latin typeface="Andalus" pitchFamily="18" charset="-78"/>
                <a:cs typeface="Andalus" pitchFamily="18" charset="-78"/>
              </a:rPr>
              <a:t>		No more worrying</a:t>
            </a:r>
            <a:r>
              <a:rPr lang="en-US" sz="1400" dirty="0" smtClean="0">
                <a:latin typeface="Andalus" pitchFamily="18" charset="-78"/>
                <a:cs typeface="Andalus" pitchFamily="18" charset="-78"/>
              </a:rPr>
              <a:t> about shoes coming off during a ride/event. 		</a:t>
            </a:r>
          </a:p>
          <a:p>
            <a:pPr>
              <a:buNone/>
            </a:pPr>
            <a:r>
              <a:rPr lang="en-US" sz="1400" dirty="0" smtClean="0">
                <a:latin typeface="Andalus" pitchFamily="18" charset="-78"/>
                <a:cs typeface="Andalus" pitchFamily="18" charset="-78"/>
              </a:rPr>
              <a:t>   		</a:t>
            </a:r>
            <a:r>
              <a:rPr lang="en-US" sz="1400" b="1" dirty="0" smtClean="0">
                <a:latin typeface="Andalus" pitchFamily="18" charset="-78"/>
                <a:cs typeface="Andalus" pitchFamily="18" charset="-78"/>
              </a:rPr>
              <a:t>Lower risk of injuries</a:t>
            </a:r>
            <a:r>
              <a:rPr lang="en-US" sz="1400" dirty="0" smtClean="0">
                <a:latin typeface="Andalus" pitchFamily="18" charset="-78"/>
                <a:cs typeface="Andalus" pitchFamily="18" charset="-78"/>
              </a:rPr>
              <a:t> when playing in the field. </a:t>
            </a:r>
          </a:p>
          <a:p>
            <a:pPr>
              <a:buNone/>
            </a:pPr>
            <a:r>
              <a:rPr lang="en-US" sz="1400" b="1" dirty="0" smtClean="0">
                <a:latin typeface="Andalus" pitchFamily="18" charset="-78"/>
                <a:cs typeface="Andalus" pitchFamily="18" charset="-78"/>
              </a:rPr>
              <a:t>		Improved traction</a:t>
            </a:r>
            <a:r>
              <a:rPr lang="en-US" sz="1400" dirty="0" smtClean="0">
                <a:latin typeface="Andalus" pitchFamily="18" charset="-78"/>
                <a:cs typeface="Andalus" pitchFamily="18" charset="-78"/>
              </a:rPr>
              <a:t> - nature designed the hoof so it can adapt to all terrains. </a:t>
            </a:r>
          </a:p>
          <a:p>
            <a:pPr>
              <a:buNone/>
            </a:pPr>
            <a:r>
              <a:rPr lang="en-US" sz="1400" b="1" dirty="0" smtClean="0">
                <a:latin typeface="Andalus" pitchFamily="18" charset="-78"/>
                <a:cs typeface="Andalus" pitchFamily="18" charset="-78"/>
              </a:rPr>
              <a:t>		Less tripping, stumbling and forging</a:t>
            </a:r>
            <a:r>
              <a:rPr lang="en-US" sz="1400" dirty="0" smtClean="0">
                <a:latin typeface="Andalus" pitchFamily="18" charset="-78"/>
                <a:cs typeface="Andalus" pitchFamily="18" charset="-78"/>
              </a:rPr>
              <a:t> as horse can feel where it's feet are.</a:t>
            </a:r>
          </a:p>
          <a:p>
            <a:pPr algn="ctr">
              <a:buNone/>
            </a:pPr>
            <a:r>
              <a:rPr lang="en-US" sz="1400" dirty="0" smtClean="0">
                <a:latin typeface="Andalus" pitchFamily="18" charset="-78"/>
                <a:cs typeface="Andalus" pitchFamily="18" charset="-78"/>
              </a:rPr>
              <a:t>(</a:t>
            </a:r>
            <a:r>
              <a:rPr lang="en-US" sz="1400" dirty="0" smtClean="0">
                <a:latin typeface="Andalus" pitchFamily="18" charset="-78"/>
                <a:cs typeface="Andalus" pitchFamily="18" charset="-78"/>
                <a:hlinkClick r:id="rId2"/>
              </a:rPr>
              <a:t>http://www.all-natural-horse-care.com</a:t>
            </a:r>
            <a:r>
              <a:rPr lang="en-US" sz="1400" dirty="0" smtClean="0">
                <a:latin typeface="Andalus" pitchFamily="18" charset="-78"/>
                <a:cs typeface="Andalus" pitchFamily="18" charset="-78"/>
              </a:rPr>
              <a:t> ) </a:t>
            </a:r>
          </a:p>
          <a:p>
            <a:pPr>
              <a:buNone/>
            </a:pPr>
            <a:r>
              <a:rPr lang="en-US" sz="1400" dirty="0" smtClean="0">
                <a:latin typeface="Andalus" pitchFamily="18" charset="-78"/>
                <a:cs typeface="Andalus" pitchFamily="18" charset="-78"/>
              </a:rPr>
              <a:t>Ways we will keep our feet healthy:</a:t>
            </a:r>
          </a:p>
          <a:p>
            <a:r>
              <a:rPr lang="en-US" sz="1400" dirty="0" smtClean="0">
                <a:latin typeface="Andalus" pitchFamily="18" charset="-78"/>
                <a:cs typeface="Andalus" pitchFamily="18" charset="-78"/>
              </a:rPr>
              <a:t>Better, more natural diets.</a:t>
            </a:r>
          </a:p>
          <a:p>
            <a:r>
              <a:rPr lang="en-US" sz="1400" dirty="0" smtClean="0">
                <a:latin typeface="Andalus" pitchFamily="18" charset="-78"/>
                <a:cs typeface="Andalus" pitchFamily="18" charset="-78"/>
              </a:rPr>
              <a:t>Access to various terrains to keep the horses strong and filed more naturally</a:t>
            </a:r>
          </a:p>
          <a:p>
            <a:r>
              <a:rPr lang="en-US" sz="1400" dirty="0" smtClean="0">
                <a:latin typeface="Andalus" pitchFamily="18" charset="-78"/>
                <a:cs typeface="Andalus" pitchFamily="18" charset="-78"/>
              </a:rPr>
              <a:t>Regular hoof trimmings with a natural or barefoot </a:t>
            </a:r>
            <a:r>
              <a:rPr lang="en-US" sz="1400" dirty="0" err="1" smtClean="0">
                <a:latin typeface="Andalus" pitchFamily="18" charset="-78"/>
                <a:cs typeface="Andalus" pitchFamily="18" charset="-78"/>
              </a:rPr>
              <a:t>farrier</a:t>
            </a:r>
            <a:r>
              <a:rPr lang="en-US" sz="1400" dirty="0" smtClean="0">
                <a:latin typeface="Andalus" pitchFamily="18" charset="-78"/>
                <a:cs typeface="Andalus" pitchFamily="18" charset="-78"/>
              </a:rPr>
              <a:t>. </a:t>
            </a:r>
            <a:endParaRPr lang="en-US" sz="1400" dirty="0">
              <a:latin typeface="Andalus" pitchFamily="18" charset="-78"/>
              <a:cs typeface="Andalus" pitchFamily="18" charset="-78"/>
            </a:endParaRPr>
          </a:p>
          <a:p>
            <a:r>
              <a:rPr lang="en-US" sz="1400" dirty="0" smtClean="0">
                <a:latin typeface="Andalus" pitchFamily="18" charset="-78"/>
                <a:cs typeface="Andalus" pitchFamily="18" charset="-78"/>
              </a:rPr>
              <a:t>No Shoes </a:t>
            </a:r>
            <a:endParaRPr lang="en-US" sz="1400" i="1" dirty="0" smtClean="0">
              <a:latin typeface="Andalus" pitchFamily="18" charset="-78"/>
              <a:cs typeface="Andalus" pitchFamily="18" charset="-78"/>
            </a:endParaRPr>
          </a:p>
          <a:p>
            <a:pPr>
              <a:buNone/>
            </a:pPr>
            <a:r>
              <a:rPr lang="en-US" sz="1400" i="1" dirty="0" smtClean="0">
                <a:latin typeface="Andalus" pitchFamily="18" charset="-78"/>
                <a:cs typeface="Andalus" pitchFamily="18" charset="-78"/>
              </a:rPr>
              <a:t>Louise Bach-Holler:</a:t>
            </a:r>
            <a:r>
              <a:rPr lang="en-US" sz="1400" dirty="0" smtClean="0">
                <a:latin typeface="Andalus" pitchFamily="18" charset="-78"/>
                <a:cs typeface="Andalus" pitchFamily="18" charset="-78"/>
              </a:rPr>
              <a:t> "The shoe was invented because poorly conceived boarding conditions made the horses sore-footed and the hooves deteriorate -- becoming brittle and weak. It is important to understand that most hoof problems that we see stems from bad boarding conditions (too much confinement, unnatural feeding, too little movement etc.) and not from genetic failure. Anything you nail or glue to the hoof will impede the hoof mechanism and thereby weaken the hooves and the horse's health in general."</a:t>
            </a:r>
            <a:endParaRPr lang="en-US" sz="1400" dirty="0">
              <a:latin typeface="Andalus" pitchFamily="18" charset="-78"/>
              <a:cs typeface="Andalus" pitchFamily="18" charset="-78"/>
            </a:endParaRPr>
          </a:p>
        </p:txBody>
      </p:sp>
      <p:sp>
        <p:nvSpPr>
          <p:cNvPr id="2" name="Title 1"/>
          <p:cNvSpPr>
            <a:spLocks noGrp="1"/>
          </p:cNvSpPr>
          <p:nvPr>
            <p:ph type="title"/>
          </p:nvPr>
        </p:nvSpPr>
        <p:spPr>
          <a:xfrm>
            <a:off x="457200" y="152400"/>
            <a:ext cx="8229600" cy="838200"/>
          </a:xfrm>
        </p:spPr>
        <p:txBody>
          <a:bodyPr/>
          <a:lstStyle/>
          <a:p>
            <a:pPr algn="ctr"/>
            <a:r>
              <a:rPr lang="en-US" dirty="0" smtClean="0"/>
              <a:t>Hoof Care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ndalus" pitchFamily="18" charset="-78"/>
                <a:cs typeface="Andalus" pitchFamily="18" charset="-78"/>
              </a:rPr>
              <a:t>Pasture and hay testing</a:t>
            </a:r>
          </a:p>
          <a:p>
            <a:r>
              <a:rPr lang="en-US" dirty="0">
                <a:latin typeface="Andalus" pitchFamily="18" charset="-78"/>
                <a:cs typeface="Andalus" pitchFamily="18" charset="-78"/>
              </a:rPr>
              <a:t> </a:t>
            </a:r>
            <a:r>
              <a:rPr lang="en-US" dirty="0" smtClean="0">
                <a:latin typeface="Andalus" pitchFamily="18" charset="-78"/>
                <a:cs typeface="Andalus" pitchFamily="18" charset="-78"/>
              </a:rPr>
              <a:t>Adding the missing supplement to feed</a:t>
            </a:r>
          </a:p>
          <a:p>
            <a:r>
              <a:rPr lang="en-US" dirty="0" smtClean="0">
                <a:latin typeface="Andalus" pitchFamily="18" charset="-78"/>
                <a:cs typeface="Andalus" pitchFamily="18" charset="-78"/>
              </a:rPr>
              <a:t>Feeding Herbs, Vegetables, and Fruit</a:t>
            </a:r>
          </a:p>
          <a:p>
            <a:r>
              <a:rPr lang="en-US" dirty="0" smtClean="0">
                <a:latin typeface="Andalus" pitchFamily="18" charset="-78"/>
                <a:cs typeface="Andalus" pitchFamily="18" charset="-78"/>
              </a:rPr>
              <a:t>Feeding hyphenate non-processed foods</a:t>
            </a:r>
          </a:p>
          <a:p>
            <a:r>
              <a:rPr lang="en-US" dirty="0" smtClean="0">
                <a:latin typeface="Andalus" pitchFamily="18" charset="-78"/>
                <a:cs typeface="Andalus" pitchFamily="18" charset="-78"/>
              </a:rPr>
              <a:t>This in return should improve our horses overall health, inside and out</a:t>
            </a:r>
          </a:p>
          <a:p>
            <a:r>
              <a:rPr lang="en-US" dirty="0" smtClean="0">
                <a:latin typeface="Andalus" pitchFamily="18" charset="-78"/>
                <a:cs typeface="Andalus" pitchFamily="18" charset="-78"/>
              </a:rPr>
              <a:t>We grow our own </a:t>
            </a:r>
            <a:r>
              <a:rPr lang="en-US" dirty="0" err="1" smtClean="0">
                <a:latin typeface="Andalus" pitchFamily="18" charset="-78"/>
                <a:cs typeface="Andalus" pitchFamily="18" charset="-78"/>
              </a:rPr>
              <a:t>teff</a:t>
            </a:r>
            <a:r>
              <a:rPr lang="en-US" dirty="0" smtClean="0">
                <a:latin typeface="Andalus" pitchFamily="18" charset="-78"/>
                <a:cs typeface="Andalus" pitchFamily="18" charset="-78"/>
              </a:rPr>
              <a:t> grass hay! </a:t>
            </a:r>
          </a:p>
          <a:p>
            <a:pPr>
              <a:buNone/>
            </a:pPr>
            <a:endParaRPr lang="en-US" dirty="0"/>
          </a:p>
        </p:txBody>
      </p:sp>
      <p:sp>
        <p:nvSpPr>
          <p:cNvPr id="2" name="Title 1"/>
          <p:cNvSpPr>
            <a:spLocks noGrp="1"/>
          </p:cNvSpPr>
          <p:nvPr>
            <p:ph type="title"/>
          </p:nvPr>
        </p:nvSpPr>
        <p:spPr/>
        <p:txBody>
          <a:bodyPr>
            <a:normAutofit/>
          </a:bodyPr>
          <a:lstStyle/>
          <a:p>
            <a:pPr algn="ctr"/>
            <a:r>
              <a:rPr lang="en-US" dirty="0" smtClean="0"/>
              <a:t>Nutrition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ctr">
              <a:buNone/>
            </a:pPr>
            <a:r>
              <a:rPr lang="en-US" sz="2800" dirty="0" smtClean="0">
                <a:latin typeface="Andalus" pitchFamily="18" charset="-78"/>
                <a:cs typeface="Andalus" pitchFamily="18" charset="-78"/>
              </a:rPr>
              <a:t>We have several different types of slow feeders here at FRS, some </a:t>
            </a:r>
            <a:endParaRPr lang="en-US" sz="2800" dirty="0" smtClean="0">
              <a:latin typeface="Andalus" pitchFamily="18" charset="-78"/>
              <a:cs typeface="Andalus" pitchFamily="18" charset="-78"/>
            </a:endParaRPr>
          </a:p>
          <a:p>
            <a:pPr algn="ctr">
              <a:buNone/>
            </a:pPr>
            <a:r>
              <a:rPr lang="en-US" sz="2800" dirty="0" smtClean="0">
                <a:latin typeface="Andalus" pitchFamily="18" charset="-78"/>
                <a:cs typeface="Andalus" pitchFamily="18" charset="-78"/>
              </a:rPr>
              <a:t>are nets </a:t>
            </a:r>
            <a:r>
              <a:rPr lang="en-US" sz="2800" dirty="0" smtClean="0">
                <a:latin typeface="Andalus" pitchFamily="18" charset="-78"/>
                <a:cs typeface="Andalus" pitchFamily="18" charset="-78"/>
              </a:rPr>
              <a:t>others</a:t>
            </a:r>
            <a:r>
              <a:rPr lang="en-US" sz="2800" dirty="0" smtClean="0">
                <a:latin typeface="Andalus" pitchFamily="18" charset="-78"/>
                <a:cs typeface="Andalus" pitchFamily="18" charset="-78"/>
              </a:rPr>
              <a:t> </a:t>
            </a:r>
            <a:r>
              <a:rPr lang="en-US" sz="2800" dirty="0" smtClean="0">
                <a:latin typeface="Andalus" pitchFamily="18" charset="-78"/>
                <a:cs typeface="Andalus" pitchFamily="18" charset="-78"/>
              </a:rPr>
              <a:t>are </a:t>
            </a:r>
            <a:r>
              <a:rPr lang="en-US" sz="2800" dirty="0" smtClean="0">
                <a:latin typeface="Andalus" pitchFamily="18" charset="-78"/>
                <a:cs typeface="Andalus" pitchFamily="18" charset="-78"/>
              </a:rPr>
              <a:t>boxes</a:t>
            </a:r>
            <a:endParaRPr lang="en-US" sz="2800" dirty="0" smtClean="0">
              <a:latin typeface="Andalus" pitchFamily="18" charset="-78"/>
              <a:cs typeface="Andalus" pitchFamily="18" charset="-78"/>
            </a:endParaRPr>
          </a:p>
          <a:p>
            <a:pPr algn="ctr">
              <a:buNone/>
            </a:pPr>
            <a:r>
              <a:rPr lang="en-US" sz="2800" dirty="0" smtClean="0">
                <a:latin typeface="Andalus" pitchFamily="18" charset="-78"/>
                <a:cs typeface="Andalus" pitchFamily="18" charset="-78"/>
              </a:rPr>
              <a:t>Why do we use them?</a:t>
            </a:r>
          </a:p>
          <a:p>
            <a:pPr algn="ct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Keep the horses from eating to fast</a:t>
            </a:r>
          </a:p>
          <a:p>
            <a:pPr lvl="0"/>
            <a:r>
              <a:rPr lang="en-US" sz="2800" dirty="0" smtClean="0">
                <a:latin typeface="Andalus" pitchFamily="18" charset="-78"/>
                <a:cs typeface="Andalus" pitchFamily="18" charset="-78"/>
              </a:rPr>
              <a:t>Natural way to keep the horses digestive systems working properly, constantly digesting foods instead of eating </a:t>
            </a:r>
            <a:r>
              <a:rPr lang="en-US" sz="2800" dirty="0" smtClean="0">
                <a:latin typeface="Andalus" pitchFamily="18" charset="-78"/>
                <a:cs typeface="Andalus" pitchFamily="18" charset="-78"/>
              </a:rPr>
              <a:t>food </a:t>
            </a:r>
            <a:r>
              <a:rPr lang="en-US" sz="2800" dirty="0" smtClean="0">
                <a:latin typeface="Andalus" pitchFamily="18" charset="-78"/>
                <a:cs typeface="Andalus" pitchFamily="18" charset="-78"/>
              </a:rPr>
              <a:t>quickly then standing</a:t>
            </a:r>
          </a:p>
          <a:p>
            <a:pPr lvl="0"/>
            <a:r>
              <a:rPr lang="en-US" sz="2800" dirty="0" smtClean="0">
                <a:latin typeface="Andalus" pitchFamily="18" charset="-78"/>
                <a:cs typeface="Andalus" pitchFamily="18" charset="-78"/>
              </a:rPr>
              <a:t>Will help keep the horses warmer during the winter, because digesting hay also will keep the body working and will give off heat</a:t>
            </a:r>
          </a:p>
          <a:p>
            <a:pPr lvl="0"/>
            <a:r>
              <a:rPr lang="en-US" sz="2800" dirty="0" smtClean="0">
                <a:latin typeface="Andalus" pitchFamily="18" charset="-78"/>
                <a:cs typeface="Andalus" pitchFamily="18" charset="-78"/>
              </a:rPr>
              <a:t>Keeps the hay clean and out of the mud</a:t>
            </a:r>
          </a:p>
          <a:p>
            <a:pPr lvl="0"/>
            <a:r>
              <a:rPr lang="en-US" sz="2800" dirty="0" smtClean="0">
                <a:latin typeface="Andalus" pitchFamily="18" charset="-78"/>
                <a:cs typeface="Andalus" pitchFamily="18" charset="-78"/>
              </a:rPr>
              <a:t>less infestations of parasites since they will not be eating off the ground</a:t>
            </a:r>
          </a:p>
          <a:p>
            <a:pPr lvl="0"/>
            <a:r>
              <a:rPr lang="en-US" sz="2800" dirty="0" smtClean="0">
                <a:latin typeface="Andalus" pitchFamily="18" charset="-78"/>
                <a:cs typeface="Andalus" pitchFamily="18" charset="-78"/>
              </a:rPr>
              <a:t>Reduce boredom from standing ( Reduces stable vices)</a:t>
            </a:r>
          </a:p>
          <a:p>
            <a:pPr lvl="0"/>
            <a:r>
              <a:rPr lang="en-US" sz="2800" dirty="0" smtClean="0">
                <a:latin typeface="Andalus" pitchFamily="18" charset="-78"/>
                <a:cs typeface="Andalus" pitchFamily="18" charset="-78"/>
              </a:rPr>
              <a:t>Saves time and money!</a:t>
            </a:r>
          </a:p>
          <a:p>
            <a:endParaRPr lang="en-US" dirty="0"/>
          </a:p>
        </p:txBody>
      </p:sp>
      <p:sp>
        <p:nvSpPr>
          <p:cNvPr id="3" name="Title 2"/>
          <p:cNvSpPr>
            <a:spLocks noGrp="1"/>
          </p:cNvSpPr>
          <p:nvPr>
            <p:ph type="title"/>
          </p:nvPr>
        </p:nvSpPr>
        <p:spPr/>
        <p:txBody>
          <a:bodyPr/>
          <a:lstStyle/>
          <a:p>
            <a:pPr algn="ctr"/>
            <a:r>
              <a:rPr lang="en-US" dirty="0" smtClean="0"/>
              <a:t>Slow Feeders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427</TotalTime>
  <Words>807</Words>
  <Application>Microsoft Office PowerPoint</Application>
  <PresentationFormat>On-screen Show (4:3)</PresentationFormat>
  <Paragraphs>132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Forest Ridge Stables</vt:lpstr>
      <vt:lpstr>Our Facility Includes…</vt:lpstr>
      <vt:lpstr>What is Natural Horsemanship?</vt:lpstr>
      <vt:lpstr>What does it mean to be a natural horse facility?</vt:lpstr>
      <vt:lpstr>What does it mean to be a natural horse facility</vt:lpstr>
      <vt:lpstr>Pasture Paradise</vt:lpstr>
      <vt:lpstr>Hoof Care</vt:lpstr>
      <vt:lpstr>Nutrition</vt:lpstr>
      <vt:lpstr>Slow Feeders</vt:lpstr>
      <vt:lpstr>Sheltering/Blanketing</vt:lpstr>
      <vt:lpstr>Soon to come!</vt:lpstr>
      <vt:lpstr>Boarding Rates</vt:lpstr>
      <vt:lpstr>Questions?</vt:lpstr>
      <vt:lpstr>Want more Information?</vt:lpstr>
      <vt:lpstr>Photos</vt:lpstr>
      <vt:lpstr>Looking out of barn</vt:lpstr>
      <vt:lpstr>Aisle 1</vt:lpstr>
      <vt:lpstr>Aisle 1</vt:lpstr>
      <vt:lpstr>Tack Room for Aisle 1</vt:lpstr>
      <vt:lpstr>Aisle 2</vt:lpstr>
      <vt:lpstr>Aisle 2</vt:lpstr>
      <vt:lpstr>Tack Room for Aisle 2</vt:lpstr>
      <vt:lpstr>Feed Room</vt:lpstr>
      <vt:lpstr>Barn Cats</vt:lpstr>
      <vt:lpstr>Paddocks</vt:lpstr>
      <vt:lpstr>Arena</vt:lpstr>
      <vt:lpstr>Wash Room</vt:lpstr>
      <vt:lpstr>Lounge</vt:lpstr>
      <vt:lpstr>Trails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Ridge Stables</dc:title>
  <dc:creator>Brenden Christopher Clinton</dc:creator>
  <cp:lastModifiedBy>Brenden Clinton</cp:lastModifiedBy>
  <cp:revision>21</cp:revision>
  <dcterms:created xsi:type="dcterms:W3CDTF">2011-11-22T18:37:26Z</dcterms:created>
  <dcterms:modified xsi:type="dcterms:W3CDTF">2011-12-01T18:01:49Z</dcterms:modified>
</cp:coreProperties>
</file>